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Average"/>
      <p:regular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018BAE-C1D0-48C2-BAF7-56C5B2D5E6AB}">
  <a:tblStyle styleId="{B2018BAE-C1D0-48C2-BAF7-56C5B2D5E6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swald-regular.fntdata"/><Relationship Id="rId12" Type="http://schemas.openxmlformats.org/officeDocument/2006/relationships/slide" Target="slides/slide6.xml"/><Relationship Id="rId34" Type="http://schemas.openxmlformats.org/officeDocument/2006/relationships/font" Target="fonts/Averag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swa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04d08420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04d08420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04d08420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04d08420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04d08420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04d08420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04d08420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04d08420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04d08420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04d08420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04d08420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04d08420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04d08420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04d08420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04d08420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04d08420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4d08420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04d08420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4d0842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04d0842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04d08420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04d08420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04d08420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04d08420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04d0842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04d0842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04d08420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04d08420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04d08420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04d08420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04d08420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04d08420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04d08420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04d08420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04d08420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04d08420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04d084209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04d084209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Recency, Frequency, Monetary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04d08420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04d08420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04d08420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04d08420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04d08420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04d08420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4d08420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04d08420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04d08420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04d08420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04d08420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04d08420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04d08420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04d08420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Soutenance Projet 5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Pierre Schifflers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364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 3 plus grandes catégories sont Home, Beauty et Electronics.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Ces 3 catégories représentent 65% des dépenses totales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900" y="1017725"/>
            <a:ext cx="4874399" cy="3782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97% des clients n’ont placé qu’une seule commande (86,525 observations sur 89,202)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 pour déterminer les caractéristiques à long-terme des clients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350" y="1334025"/>
            <a:ext cx="3810949" cy="29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Principal Component Analysis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 de ‘coude’ bien précis, un petit coude à 3 PCA mais seulement 22% de la variance expliquée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 de réduction de composantes utilisées dans le cadre de ce modèle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814" y="2855350"/>
            <a:ext cx="4632374" cy="21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306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15% de la variance expliquée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PC1: Montant payé par les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PC2: Score de critique et délai de livraison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950" y="445025"/>
            <a:ext cx="5356773" cy="297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99575"/>
            <a:ext cx="3112073" cy="15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300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Visualisation avec t-SNE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voit déjà </a:t>
            </a:r>
            <a:r>
              <a:rPr lang="en"/>
              <a:t>apparaître quelques clusters assez bien définis à partir d’une valeur de perplexité de 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! le t-SNE est un algorithme volatile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350" y="1608388"/>
            <a:ext cx="2546701" cy="248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125" y="1608375"/>
            <a:ext cx="2546701" cy="2483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K-Means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de </a:t>
            </a:r>
            <a:r>
              <a:rPr lang="en"/>
              <a:t>l'algorithme</a:t>
            </a:r>
            <a:r>
              <a:rPr lang="en"/>
              <a:t> avec plusieurs clusters sur un échantillon de 5,000 observations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 clusters semble donner un bon résultat</a:t>
            </a:r>
            <a:endParaRPr b="1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450" y="177525"/>
            <a:ext cx="4064873" cy="182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675" y="2049550"/>
            <a:ext cx="3328502" cy="3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8221750" y="1319250"/>
            <a:ext cx="102000" cy="373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K-Means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Visualisation des clusters définis par l’algorithme K-Means sur la visualisation t-SNE.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 clusters ne se chevauchent pas beaucoup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Silhouette Score: 0.28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Davies Bouldin index: 1.18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396883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Hierarchical Clustering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Visualisation des clusters définis par l’algorithme Hierarchical Clustering sur la visualisation t-SNE avec 20 clusters.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Silhouette Score: 0.26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 Davies Bouldin: 1.39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396883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DBSCAN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Visualisation des clusters définis par l’algorithme DBSCAN sur la visualisation t-SNE avec 22 clusters et Epsilon =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Silhouette Score: 0.22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Indice Davies-Bouldin: 1.88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445025"/>
            <a:ext cx="4267199" cy="2029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0"/>
          <p:cNvCxnSpPr/>
          <p:nvPr/>
        </p:nvCxnSpPr>
        <p:spPr>
          <a:xfrm>
            <a:off x="4852950" y="1633350"/>
            <a:ext cx="3981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571761"/>
            <a:ext cx="2389042" cy="236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graphicFrame>
        <p:nvGraphicFramePr>
          <p:cNvPr id="201" name="Google Shape;201;p31"/>
          <p:cNvGraphicFramePr/>
          <p:nvPr/>
        </p:nvGraphicFramePr>
        <p:xfrm>
          <a:off x="5088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{B2018BAE-C1D0-48C2-BAF7-56C5B2D5E6AB}</a:tableStyleId>
              </a:tblPr>
              <a:tblGrid>
                <a:gridCol w="2019800"/>
                <a:gridCol w="2019800"/>
                <a:gridCol w="2019800"/>
                <a:gridCol w="2019800"/>
              </a:tblGrid>
              <a:tr h="86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K-Means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Hierarchical Clustering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DBSCAN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56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Nombre de Clusters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56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Silhouette Score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86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Indice Davies-Bouldin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02" name="Google Shape;202;p31"/>
          <p:cNvSpPr/>
          <p:nvPr/>
        </p:nvSpPr>
        <p:spPr>
          <a:xfrm>
            <a:off x="2512850" y="1711875"/>
            <a:ext cx="2059200" cy="30468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Comparaison des Algorithmes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roblématique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Nettoyage des données et analyse exploratoire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Modélisation et évaluation des clusters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Interprétation des clusters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Q&amp;A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152475"/>
            <a:ext cx="39258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K-Means sur le jeu de données complet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Coude à 20 clusters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Silhouette Score: 0.28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Indice Davies-Bouldin: 1.18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Avec 3 itérations, les scores changent très peu (+-5%) et restent meilleurs qu’avec un autre nombre de clusters. Les clusters sont donc </a:t>
            </a:r>
            <a:r>
              <a:rPr b="1" lang="en"/>
              <a:t>stables</a:t>
            </a:r>
            <a:r>
              <a:rPr lang="en"/>
              <a:t>.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875" y="1152475"/>
            <a:ext cx="4505649" cy="19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Interprétation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311700" y="1152475"/>
            <a:ext cx="42603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 clusters ne sont pas disproportionnés, il n’y a pas un grand cluster qui est beaucoup plus large que les autres.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 clusters principaux se démarquent (encadré vert) et représentent 67.3% des clients.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 clusters secondaires (encadré bleu) représentent 20.5% des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 8 autres clusters (encadré rouge) représentent 12.2% des clients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1" cy="333543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/>
          <p:nvPr/>
        </p:nvSpPr>
        <p:spPr>
          <a:xfrm>
            <a:off x="5151350" y="1413475"/>
            <a:ext cx="1107300" cy="3155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6305700" y="3620075"/>
            <a:ext cx="1068000" cy="9489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7413000" y="3902775"/>
            <a:ext cx="1518900" cy="6663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Interprétation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Clusters Principaux</a:t>
            </a:r>
            <a:endParaRPr b="1"/>
          </a:p>
        </p:txBody>
      </p:sp>
      <p:graphicFrame>
        <p:nvGraphicFramePr>
          <p:cNvPr id="227" name="Google Shape;227;p34"/>
          <p:cNvGraphicFramePr/>
          <p:nvPr/>
        </p:nvGraphicFramePr>
        <p:xfrm>
          <a:off x="311700" y="160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{B2018BAE-C1D0-48C2-BAF7-56C5B2D5E6AB}</a:tableStyleId>
              </a:tblPr>
              <a:tblGrid>
                <a:gridCol w="976500"/>
                <a:gridCol w="1204875"/>
                <a:gridCol w="984500"/>
                <a:gridCol w="5115000"/>
              </a:tblGrid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Cluster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Nom de Cluster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% de clients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Description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Home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</a:t>
                      </a:r>
                      <a:r>
                        <a:rPr lang="en" sz="1000"/>
                        <a:t>est </a:t>
                      </a:r>
                      <a:r>
                        <a:rPr lang="en" sz="1000"/>
                        <a:t>dans la catégorie “Home”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Beauty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14%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“Beauty”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Boleto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11.5%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qui paient en un seul versement par Boleto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Electronics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10.5%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</a:t>
                      </a:r>
                      <a:r>
                        <a:rPr lang="en" sz="1000"/>
                        <a:t> “Electronics”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15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Sports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“Sports”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Children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“Children”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Interprétation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Clusters Secondaires</a:t>
            </a:r>
            <a:endParaRPr b="1"/>
          </a:p>
        </p:txBody>
      </p:sp>
      <p:graphicFrame>
        <p:nvGraphicFramePr>
          <p:cNvPr id="234" name="Google Shape;234;p35"/>
          <p:cNvGraphicFramePr/>
          <p:nvPr/>
        </p:nvGraphicFramePr>
        <p:xfrm>
          <a:off x="311700" y="160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{B2018BAE-C1D0-48C2-BAF7-56C5B2D5E6AB}</a:tableStyleId>
              </a:tblPr>
              <a:tblGrid>
                <a:gridCol w="976500"/>
                <a:gridCol w="1204875"/>
                <a:gridCol w="984500"/>
                <a:gridCol w="5115000"/>
              </a:tblGrid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Cluster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Nom de Cluster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% de clients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Description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18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Professional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3.8%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“Professional”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Other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3.8%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“Other”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Automobile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3.7%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“Automobile”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Dissatisfied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3.6%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les critiques sont négatives et qui sont victimes de livraisons retardées. Ces clients habitent généralement plus au nord-ouest du pays.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6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Entertainment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3.1%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“Entertainment”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r>
                        <a:rPr b="1" lang="en" sz="1200"/>
                        <a:t>7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Returning Customers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2.6%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qui ont passé plus d’une commande chez Olist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Interprétation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152475"/>
            <a:ext cx="8520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Clusters Tertiaires</a:t>
            </a:r>
            <a:endParaRPr b="1"/>
          </a:p>
        </p:txBody>
      </p:sp>
      <p:graphicFrame>
        <p:nvGraphicFramePr>
          <p:cNvPr id="241" name="Google Shape;241;p36"/>
          <p:cNvGraphicFramePr/>
          <p:nvPr/>
        </p:nvGraphicFramePr>
        <p:xfrm>
          <a:off x="311700" y="160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{B2018BAE-C1D0-48C2-BAF7-56C5B2D5E6AB}</a:tableStyleId>
              </a:tblPr>
              <a:tblGrid>
                <a:gridCol w="976500"/>
                <a:gridCol w="1204875"/>
                <a:gridCol w="984500"/>
                <a:gridCol w="5115000"/>
              </a:tblGrid>
              <a:tr h="32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Cluster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Nom de Cluster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% de clients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Description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2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Construction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“Construction”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0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13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Large Orders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1.9%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qui achètent plus de produits par commande que la moyenne. Ils paient plus de frais de transport et leur critique est plus négative que la moyenne (⅗ vs ⅘)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0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14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Large Payments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1.9%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les commandes sont plus chères que la moyenne. Ils paient en plusieurs versements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2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1.6%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“Pets”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2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Debit Card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1.4%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qui paient par carte de débit et en un seul versement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0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19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Vouchers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1.4%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qui paient par vouchers, typiquement en plusieurs versements et dépensent de plus petits montants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2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Travel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“Travel”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2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Food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0.9%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 dont la majorité des dépenses est dans la catégorie “Food”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Contrat de Maintenance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Fréquence à déterminer sur base 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Stabilité de la performance des clusters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Quantité de nouvelles données reçues par jour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Dans un premier temps, monitoring de la stabilité et performance des clusters 1 fois par semaine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 les clusters sont stables et la quantité de nouvelles données n’est pas trop importante → maintenance de l’algorithme à revoir tous les 2 ou 3 mois.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1700" y="1152475"/>
            <a:ext cx="8520600" cy="3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Clusters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Définition de </a:t>
            </a:r>
            <a:r>
              <a:rPr lang="en" sz="1500"/>
              <a:t>20 clusters pour les clients de Olist grâce à </a:t>
            </a:r>
            <a:r>
              <a:rPr lang="en" sz="1500"/>
              <a:t>l'algorithme</a:t>
            </a:r>
            <a:r>
              <a:rPr lang="en" sz="1500"/>
              <a:t> K-Means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Ces clusters donnent des informations sur les préférences des clients, leurs habitudes de consommation et leur attitude vis-à-vis du service de Olist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Certains clusters donnent des nouvelles informations sur les clients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Limitations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 majorité des clients n’ont effectué qu’une commande chez Olist, il serait intéressant d’évaluer les habitudes des clients sur plusieurs commandes.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Les catégories de produits définies lors de notre exercice pourraient avoir une influence</a:t>
            </a:r>
            <a:r>
              <a:rPr b="1" i="1" lang="en" sz="1500"/>
              <a:t> </a:t>
            </a:r>
            <a:r>
              <a:rPr lang="en" sz="1500"/>
              <a:t>sur le clustering, la qualité du clustering dépendrait donc partiellement de notre classification.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Une partie des</a:t>
            </a:r>
            <a:r>
              <a:rPr lang="en" sz="1500"/>
              <a:t> clusters n’apporte pas de nouvelles observations ou corrélations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Perspectives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152475"/>
            <a:ext cx="8520600" cy="3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Pour aller plus loin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Tester l’algorithme sur plus de données, notamment plus de clients avec des commandes multiples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Utiliser plus d’information sur les clients (âge, sexe, plateforme utilisée pour l’achat)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Utiliser plus d’information sur les produits achetés (nouveaux produits?)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Création de features additionnelles (par exemple analyse de tags du contenu des critiques écrites, regarder les marques achetées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Classification additionnelle des clients via une analyse RFM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Analyser les caractéristiques des clients qui reviennent pour comprendre comment fidéliser la clientèle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Environnement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3.7.6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JupyterLab 1.2.6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Scikit Learn 0.22.1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Numpy 1.18.1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Seaborn 0.10.0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 3.1.3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Scipy 1.4.1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Fuzzy Wuzzy 0.17.0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Tableau 2020.1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Créer une segmentation de clients pour les campagnes de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Comprendre différent types d’utilisateurs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Fournir description </a:t>
            </a:r>
            <a:r>
              <a:rPr lang="en"/>
              <a:t>actionable</a:t>
            </a:r>
            <a:r>
              <a:rPr lang="en"/>
              <a:t> des clusters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Proposition de contrat de maintenance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25" y="521825"/>
            <a:ext cx="740250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444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fichiers CSV + 1 fichier de traduction des catégories vers l’anglais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Assemblage du jeu de données sur base du schéma fourni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Vérification des données dupliquées sur base des clés uniques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Modification du fichier Geolocation → médiane des coordonnées géographiques par code postal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300" y="1372162"/>
            <a:ext cx="3986873" cy="239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Reconstruction des données avec Customer Unique ID comme granularité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Construction de features: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 de commandes par client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 de produits commandés par client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Prix payé par client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Score moyen des critiques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Temps de livraison moyen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Retard moyen comparé à la date de livraison prévue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Catégorie avec le plus de dépense (one-hot encoding)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Moyen de paiement le plus utilisé (one-hot encoding)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Regroupement de catégories de produits en 13 groupes plus génériques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Nettoyage des données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18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Suppression de toutes commandes non complètes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Suppression des données plus basses que le 0.1ème quantile et plus élevées que le 99.9ème quantile dans chaque feature (3% des données)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Vérification des valeurs lexicales et de la cohérence des valeurs aberrantes restantes.</a:t>
            </a:r>
            <a:endParaRPr/>
          </a:p>
        </p:txBody>
      </p:sp>
      <p:grpSp>
        <p:nvGrpSpPr>
          <p:cNvPr id="103" name="Google Shape;103;p19"/>
          <p:cNvGrpSpPr/>
          <p:nvPr/>
        </p:nvGrpSpPr>
        <p:grpSpPr>
          <a:xfrm>
            <a:off x="297400" y="3147900"/>
            <a:ext cx="8549177" cy="1762075"/>
            <a:chOff x="225475" y="2738750"/>
            <a:chExt cx="8549177" cy="1762075"/>
          </a:xfrm>
        </p:grpSpPr>
        <p:pic>
          <p:nvPicPr>
            <p:cNvPr id="104" name="Google Shape;10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5475" y="2738750"/>
              <a:ext cx="3646776" cy="17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7875" y="2738750"/>
              <a:ext cx="3646776" cy="17620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6" name="Google Shape;106;p19"/>
            <p:cNvCxnSpPr>
              <a:stCxn id="104" idx="3"/>
              <a:endCxn id="105" idx="1"/>
            </p:cNvCxnSpPr>
            <p:nvPr/>
          </p:nvCxnSpPr>
          <p:spPr>
            <a:xfrm>
              <a:off x="3872251" y="3619787"/>
              <a:ext cx="1255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397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Concentration des clients dans les grandes villes: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São</a:t>
            </a:r>
            <a:r>
              <a:rPr lang="en"/>
              <a:t> Paulo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Rio de Janeiro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Belo Horizonte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Brasilia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Porto Alegre</a:t>
            </a:r>
            <a:endParaRPr/>
          </a:p>
        </p:txBody>
      </p:sp>
      <p:grpSp>
        <p:nvGrpSpPr>
          <p:cNvPr id="113" name="Google Shape;113;p20"/>
          <p:cNvGrpSpPr/>
          <p:nvPr/>
        </p:nvGrpSpPr>
        <p:grpSpPr>
          <a:xfrm>
            <a:off x="4499975" y="1017725"/>
            <a:ext cx="4332333" cy="3820976"/>
            <a:chOff x="4499975" y="1017725"/>
            <a:chExt cx="4332333" cy="3820976"/>
          </a:xfrm>
        </p:grpSpPr>
        <p:pic>
          <p:nvPicPr>
            <p:cNvPr id="114" name="Google Shape;11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9975" y="1017725"/>
              <a:ext cx="4332333" cy="3820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0"/>
            <p:cNvSpPr txBox="1"/>
            <p:nvPr/>
          </p:nvSpPr>
          <p:spPr>
            <a:xfrm>
              <a:off x="7364550" y="3769925"/>
              <a:ext cx="2922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A</a:t>
              </a:r>
              <a:endParaRPr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16" name="Google Shape;116;p20"/>
            <p:cNvSpPr txBox="1"/>
            <p:nvPr/>
          </p:nvSpPr>
          <p:spPr>
            <a:xfrm>
              <a:off x="7736125" y="3644700"/>
              <a:ext cx="2922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B</a:t>
              </a:r>
              <a:endParaRPr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17" name="Google Shape;117;p20"/>
            <p:cNvSpPr txBox="1"/>
            <p:nvPr/>
          </p:nvSpPr>
          <p:spPr>
            <a:xfrm>
              <a:off x="7545125" y="2920375"/>
              <a:ext cx="2922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C</a:t>
              </a:r>
              <a:endParaRPr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18" name="Google Shape;118;p20"/>
            <p:cNvSpPr txBox="1"/>
            <p:nvPr/>
          </p:nvSpPr>
          <p:spPr>
            <a:xfrm>
              <a:off x="7018075" y="2429250"/>
              <a:ext cx="2922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D</a:t>
              </a:r>
              <a:endParaRPr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19" name="Google Shape;119;p20"/>
            <p:cNvSpPr txBox="1"/>
            <p:nvPr/>
          </p:nvSpPr>
          <p:spPr>
            <a:xfrm>
              <a:off x="6965900" y="4378950"/>
              <a:ext cx="2922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E</a:t>
              </a:r>
              <a:endParaRPr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Corrélation entre les montants payés et le nombre de commandes / objets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Corrélation négative entre la critique et le temps de livraison/retard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Corrélation négative entre Boleto et carte de crédit → Alternatives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Corrélation entre le moyen de paiement et le nombre de paiements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25" y="1017725"/>
            <a:ext cx="37436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